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77940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90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15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63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65558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95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016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55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40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81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904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D16B652-1C50-4938-A75F-843DFE9EF044}" type="datetimeFigureOut">
              <a:rPr lang="fr-FR" smtClean="0"/>
              <a:t>31/12/2024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401ACC-6DFC-444E-97FF-201F3F89222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96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963269-0688-6FDF-CF6B-D1B660AB3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7536" y="1520456"/>
            <a:ext cx="8361229" cy="2897852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MA" b="1" dirty="0"/>
              <a:t>المغرب مناخ متنوع الخصائص</a:t>
            </a:r>
            <a:endParaRPr lang="fr-FR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920B09-BF2C-8791-47B2-E02737B57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2315" y="4679293"/>
            <a:ext cx="6831673" cy="1086237"/>
          </a:xfrm>
        </p:spPr>
        <p:txBody>
          <a:bodyPr>
            <a:normAutofit/>
          </a:bodyPr>
          <a:lstStyle/>
          <a:p>
            <a:r>
              <a:rPr lang="ar-MA" sz="4400" b="1" dirty="0">
                <a:solidFill>
                  <a:srgbClr val="FF0000"/>
                </a:solidFill>
              </a:rPr>
              <a:t>السنة الثانية اعدادي</a:t>
            </a:r>
            <a:endParaRPr lang="fr-F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9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D702F-B8B9-EBE0-9C48-656AA208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9601200" cy="957943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sz="66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مقدمة</a:t>
            </a:r>
            <a:endParaRPr lang="fr-FR" sz="16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997E38-EEA1-7379-87E2-31ACF70A2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spcAft>
                <a:spcPts val="1340"/>
              </a:spcAft>
              <a:buNone/>
            </a:pPr>
            <a:r>
              <a:rPr lang="ar-SA" sz="28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إذا كان التنوع هو السمة التي طبعت المغرب من ناحية التضاريس والموارد  السطحية والباطنية. </a:t>
            </a:r>
            <a:endParaRPr lang="fr-FR" sz="28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r" rtl="1" fontAlgn="base">
              <a:lnSpc>
                <a:spcPct val="150000"/>
              </a:lnSpc>
              <a:spcAft>
                <a:spcPts val="1100"/>
              </a:spcAft>
              <a:buClr>
                <a:srgbClr val="000000"/>
              </a:buClr>
              <a:buSzPts val="1400"/>
            </a:pPr>
            <a:r>
              <a:rPr lang="ar-SA" sz="2800" b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فأين يبرز هذا التنوع على مستوى خصائصه المناخية؟ </a:t>
            </a:r>
            <a:endParaRPr lang="fr-FR" sz="2800" b="1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r" rtl="1" fontAlgn="base">
              <a:lnSpc>
                <a:spcPct val="150000"/>
              </a:lnSpc>
              <a:spcAft>
                <a:spcPts val="1380"/>
              </a:spcAft>
              <a:buClr>
                <a:srgbClr val="000000"/>
              </a:buClr>
              <a:buSzPts val="1400"/>
            </a:pPr>
            <a:r>
              <a:rPr lang="ar-SA" sz="2800" b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وما العوامل المتحكمة في هذا المناخ؟ </a:t>
            </a:r>
            <a:endParaRPr lang="fr-FR" sz="2800" b="1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r" rtl="1" fontAlgn="base">
              <a:lnSpc>
                <a:spcPct val="150000"/>
              </a:lnSpc>
              <a:spcAft>
                <a:spcPts val="1380"/>
              </a:spcAft>
              <a:buClr>
                <a:srgbClr val="000000"/>
              </a:buClr>
              <a:buSzPts val="1400"/>
            </a:pPr>
            <a:r>
              <a:rPr lang="ar-SA" sz="2800" b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وما أنواع المناخ بالمغرب؟ </a:t>
            </a:r>
            <a:endParaRPr lang="fr-FR" sz="2800" b="1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90967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AE6E405-C4CC-FBA9-3B84-10B0BAA73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0D9A2-D131-27B0-04E6-E84C37BE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10123714" cy="957943"/>
          </a:xfrm>
        </p:spPr>
        <p:txBody>
          <a:bodyPr>
            <a:noAutofit/>
          </a:bodyPr>
          <a:lstStyle/>
          <a:p>
            <a:pPr algn="ctr" rtl="1"/>
            <a:r>
              <a:rPr lang="ar-S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fr-FR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ar-S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خصائص عناصر المناخ  في المغرب: </a:t>
            </a:r>
            <a:endParaRPr lang="fr-FR" sz="8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56E587-3A07-C55F-151B-C82A681C2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 fontScale="92500"/>
          </a:bodyPr>
          <a:lstStyle/>
          <a:p>
            <a:pPr marL="342900" lvl="0" indent="-34290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Font typeface="+mj-lt"/>
              <a:buAutoNum type="arabicPeriod"/>
            </a:pPr>
            <a:r>
              <a:rPr lang="fr-FR" sz="2800" b="1" u="none" strike="noStrike" kern="100" dirty="0">
                <a:solidFill>
                  <a:srgbClr val="70AD47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ar-SA" sz="2800" b="1" u="none" strike="noStrike" kern="100" dirty="0">
                <a:solidFill>
                  <a:srgbClr val="70AD47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 خصائص الحرارة بالمغرب:  </a:t>
            </a:r>
            <a:endParaRPr lang="fr-FR" sz="28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r" rtl="1" fontAlgn="base">
              <a:lnSpc>
                <a:spcPct val="150000"/>
              </a:lnSpc>
              <a:spcAft>
                <a:spcPts val="110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q"/>
            </a:pPr>
            <a:r>
              <a:rPr lang="ar-SA" sz="2800" b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الحرارة هي الإحساس بسخونة أو برودة الجو، وتقاس بالمحرار، ويعبرَُّ عنها بالدرجة المئوية. </a:t>
            </a:r>
          </a:p>
          <a:p>
            <a:pPr algn="r" rtl="1" fontAlgn="base">
              <a:lnSpc>
                <a:spcPct val="150000"/>
              </a:lnSpc>
              <a:spcAft>
                <a:spcPts val="1100"/>
              </a:spcAft>
              <a:buClr>
                <a:srgbClr val="000000"/>
              </a:buClr>
              <a:buSzPts val="1400"/>
            </a:pPr>
            <a:r>
              <a:rPr lang="ar-SA" sz="2800" b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تختلف درجات الحرارة المسجلة بالمغرب على مدار السنة، حسب الموقع والتضاريس والفصول. تسجل درجات حرارة مرتفعة خلال فصل الصيف )يوليوز/غشت( في جل مناطق المغرب، مع تسجيل أعلى الدرجات بالمناطق الصحراوية )أنظر الجدول ص86(. أما أقل درجات الحرارة فتسجل خلال فصل الشتاء، حيث تصل إلى 3.6 درجة بمينة </a:t>
            </a:r>
            <a:r>
              <a:rPr lang="ar-SA" sz="2800" b="1" u="none" strike="noStrike" kern="1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إفرن</a:t>
            </a:r>
            <a:r>
              <a:rPr lang="ar-SA" sz="2800" b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658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71ECBC-4B7D-4937-18B1-D563DD0A7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9DBAB6-7CC0-DF96-A14F-42BFB6FA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10123714" cy="957943"/>
          </a:xfrm>
        </p:spPr>
        <p:txBody>
          <a:bodyPr>
            <a:noAutofit/>
          </a:bodyPr>
          <a:lstStyle/>
          <a:p>
            <a:pPr algn="ctr" rtl="1"/>
            <a:r>
              <a:rPr lang="ar-S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fr-FR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ar-S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خصائص عناصر المناخ  في المغرب: </a:t>
            </a:r>
            <a:endParaRPr lang="fr-FR" sz="8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5D8E05-9215-E8D5-D57B-B1D2A11F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 fontScale="92500" lnSpcReduction="20000"/>
          </a:bodyPr>
          <a:lstStyle/>
          <a:p>
            <a:pPr marL="342900" lvl="0" indent="-342900" algn="r" rtl="1" fontAlgn="base">
              <a:lnSpc>
                <a:spcPct val="107000"/>
              </a:lnSpc>
              <a:spcAft>
                <a:spcPts val="1115"/>
              </a:spcAft>
              <a:buClr>
                <a:srgbClr val="70AD47"/>
              </a:buClr>
              <a:buSzPts val="1400"/>
              <a:buFont typeface="+mj-lt"/>
              <a:buAutoNum type="arabicPeriod"/>
            </a:pPr>
            <a:r>
              <a:rPr lang="fr-FR" sz="1800" b="1" kern="100" dirty="0">
                <a:solidFill>
                  <a:srgbClr val="70AD47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ar-SA" sz="1800" b="1" u="none" strike="noStrike" kern="100" dirty="0">
                <a:solidFill>
                  <a:srgbClr val="70AD47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خصائص التساقطات بالمغرب:  </a:t>
            </a:r>
            <a:endParaRPr lang="fr-FR" sz="18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905" marR="79375" indent="-1905" algn="r" rtl="1">
              <a:lnSpc>
                <a:spcPct val="124000"/>
              </a:lnSpc>
              <a:spcAft>
                <a:spcPts val="825"/>
              </a:spcAft>
            </a:pP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التساقطات هي الماء الذي ينزل من الجو نحو سطح الأرض على شكل أمطار أو ثلوج أو برََد أو ضباب. </a:t>
            </a:r>
            <a:endParaRPr lang="fr-FR" sz="32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5" marR="103505" indent="-1905" algn="r" rtl="1">
              <a:lnSpc>
                <a:spcPct val="124000"/>
              </a:lnSpc>
              <a:spcAft>
                <a:spcPts val="1095"/>
              </a:spcAft>
            </a:pP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تختلف توزيع التساقطات بين مناطق المغرب، حيث تتلقى المناطق المرتفعة أكبر الكميات حوالي)</a:t>
            </a: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800</a:t>
            </a: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ملمتر سنويا(، في حين يتدرج </a:t>
            </a:r>
            <a:r>
              <a:rPr lang="ar-SA" sz="32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يتدرج</a:t>
            </a: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معدل التساقطات من السهول الشمالية الغربية )من </a:t>
            </a: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600</a:t>
            </a: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إلى </a:t>
            </a: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400</a:t>
            </a: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ملمتر سنويا(، إلى </a:t>
            </a: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200 </a:t>
            </a: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ملمتر بالهضاب الشرقية والجنوبية، في حين تقل عن </a:t>
            </a: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100</a:t>
            </a:r>
            <a:r>
              <a:rPr lang="ar-SA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ملمتر بالمناطق الصحراوية. </a:t>
            </a:r>
            <a:endParaRPr lang="fr-FR" sz="32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5" marR="103505" indent="-1905" algn="r" rtl="1">
              <a:lnSpc>
                <a:spcPct val="124000"/>
              </a:lnSpc>
              <a:spcAft>
                <a:spcPts val="1095"/>
              </a:spcAft>
            </a:pPr>
            <a:endParaRPr lang="fr-FR" sz="1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9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B089F3-8EBE-9208-CEBD-91FAE2061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26159A-8551-77B8-4894-BB94767B1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10123714" cy="957943"/>
          </a:xfrm>
        </p:spPr>
        <p:txBody>
          <a:bodyPr>
            <a:noAutofit/>
          </a:bodyPr>
          <a:lstStyle/>
          <a:p>
            <a:pPr algn="ctr" rtl="1"/>
            <a:r>
              <a:rPr lang="ar-S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fr-FR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r>
              <a:rPr lang="ar-S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خصائص عناصر المناخ  في المغرب: </a:t>
            </a:r>
            <a:endParaRPr lang="fr-FR" sz="8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D2607-16C3-61E0-8011-2CD4677EA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 fontScale="92500"/>
          </a:bodyPr>
          <a:lstStyle/>
          <a:p>
            <a:pPr marL="342900" lvl="0" indent="-34290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Font typeface="+mj-lt"/>
              <a:buAutoNum type="arabicPeriod"/>
            </a:pPr>
            <a:r>
              <a:rPr lang="fr-FR" sz="2800" b="1" u="none" strike="noStrike" kern="100" dirty="0">
                <a:solidFill>
                  <a:srgbClr val="70AD47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ar-SA" sz="2800" b="1" u="none" strike="noStrike" kern="100" dirty="0">
                <a:solidFill>
                  <a:srgbClr val="70AD47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 خصائص الضغط الجوي بالمغرب:  </a:t>
            </a:r>
            <a:endParaRPr lang="fr-FR" sz="28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905" marR="114300" indent="-1905" algn="r" rtl="1">
              <a:lnSpc>
                <a:spcPct val="124000"/>
              </a:lnSpc>
              <a:spcAft>
                <a:spcPts val="1095"/>
              </a:spcAft>
            </a:pPr>
            <a:r>
              <a:rPr lang="ar-S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الضغط الجوي هو وزن الهواء في نقطة معينة من سطح الأرض، ويقاس بجهاز "البارومتر" </a:t>
            </a:r>
            <a:r>
              <a:rPr lang="fr-FR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وهو يكون إما ضغطا مرتفعا أو ضغطا منخفضا. </a:t>
            </a:r>
            <a:endParaRPr lang="fr-FR" sz="2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5" marR="412750" indent="-1905" algn="r" rtl="1">
              <a:lnSpc>
                <a:spcPct val="124000"/>
              </a:lnSpc>
              <a:spcAft>
                <a:spcPts val="1095"/>
              </a:spcAft>
            </a:pPr>
            <a:r>
              <a:rPr lang="ar-S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يخضع المغرب لنوعين من الكتل الهوائية: باردة رطبة آتية من شمال المحيط </a:t>
            </a:r>
            <a:r>
              <a:rPr lang="ar-SA" sz="2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الأطلنتي</a:t>
            </a:r>
            <a:r>
              <a:rPr lang="ar-S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،وأخرى حارة وجافة قادمة من الصحراء. </a:t>
            </a:r>
            <a:endParaRPr lang="fr-FR" sz="2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05" marR="86995" indent="-1905" algn="r" rtl="1">
              <a:lnSpc>
                <a:spcPct val="124000"/>
              </a:lnSpc>
              <a:spcAft>
                <a:spcPts val="1305"/>
              </a:spcAft>
            </a:pPr>
            <a:r>
              <a:rPr lang="ar-S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تؤدي الكتل الهوائية التي يتعرض لها المغرب إلى خضوعه لضغط جوي مرتفع في فصل الشتاء)انخفاض درجات الحرارة(، ولضغط جوي منخفض قادم من المناطق الصحراوية خلال فصل الصيف )ارتفاع درجات الحرارة.( </a:t>
            </a:r>
            <a:endParaRPr lang="fr-FR" sz="2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819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9E12CE-4FA4-6FBF-E670-2556A8D36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399AA9-E8E0-DEEF-8A2D-F3BB2A838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10123714" cy="957943"/>
          </a:xfrm>
        </p:spPr>
        <p:txBody>
          <a:bodyPr>
            <a:noAutofit/>
          </a:bodyPr>
          <a:lstStyle/>
          <a:p>
            <a:pPr marL="8890" indent="-6350" algn="r" rtl="1">
              <a:lnSpc>
                <a:spcPct val="107000"/>
              </a:lnSpc>
              <a:spcAft>
                <a:spcPts val="1195"/>
              </a:spcAft>
            </a:pP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fr-FR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ar-SA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 العوامل المؤثرة في  تنوع مناخات المغرب: </a:t>
            </a:r>
            <a:endParaRPr lang="fr-FR" sz="32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BA7286-BB95-2E68-76BF-62D10BB13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 fontScale="92500" lnSpcReduction="20000"/>
          </a:bodyPr>
          <a:lstStyle/>
          <a:p>
            <a:pPr marL="0" indent="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None/>
            </a:pPr>
            <a:r>
              <a:rPr lang="fr-FR" sz="3600" b="1" kern="100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1 </a:t>
            </a:r>
            <a:r>
              <a:rPr lang="ar-MA" sz="3600" b="1" kern="1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 العوامل المؤثرة في مناخ المغرب: </a:t>
            </a:r>
          </a:p>
          <a:p>
            <a:pPr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</a:pPr>
            <a:r>
              <a:rPr lang="ar-MA" sz="2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الموقع العرضي: </a:t>
            </a:r>
            <a:r>
              <a:rPr lang="ar-M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يقع المغرب بين خطي العرض 21 و 36 درجة شمالا، أي في موقع وسط بين  المنطقة المعتدلة في الشمال والحارة في الجنوب. </a:t>
            </a:r>
          </a:p>
          <a:p>
            <a:pPr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</a:pPr>
            <a:r>
              <a:rPr lang="ar-MA" sz="2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ارتفاع التضاريس: </a:t>
            </a:r>
            <a:r>
              <a:rPr lang="ar-M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تشكل الجبال حاجزا رئيسيا يحد من تسرب الكتل الباردة الرطبة نحو الجنوب  والشرق، ومن توغل الكتل الحارة والجافة صوب الشمال، كما تنخفض درجات الحرارة مع ارتفاع التضاريس. </a:t>
            </a:r>
          </a:p>
          <a:p>
            <a:pPr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</a:pPr>
            <a:r>
              <a:rPr lang="ar-MA" sz="2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القرب أو البعد عن البحر: </a:t>
            </a:r>
            <a:r>
              <a:rPr lang="ar-MA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تؤدي التأثيرات الهوائية الآتية من البحر إلى تخفيف قساوة المناخ  في   فصل الشتاء وتلطيف الحرارة خلال فصل الصيف، أما بالمناطق الداخلية فتزداد ظاهرة القارية وبالتالي ارتفاع المدى الحراري. </a:t>
            </a:r>
          </a:p>
          <a:p>
            <a:pPr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</a:pPr>
            <a:endParaRPr lang="fr-FR" sz="2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34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B0D765-4DD0-4EB0-B1AC-2D5E7B637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EA0EFB-5EBD-12DA-5C88-55FFE5D16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10123714" cy="957943"/>
          </a:xfrm>
        </p:spPr>
        <p:txBody>
          <a:bodyPr>
            <a:noAutofit/>
          </a:bodyPr>
          <a:lstStyle/>
          <a:p>
            <a:pPr marL="8890" indent="-6350" algn="r" rtl="1">
              <a:lnSpc>
                <a:spcPct val="107000"/>
              </a:lnSpc>
              <a:spcAft>
                <a:spcPts val="1195"/>
              </a:spcAft>
            </a:pPr>
            <a:r>
              <a:rPr lang="fr-FR" sz="32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fr-FR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ar-SA" sz="3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( العوامل المؤثرة في  تنوع مناخات المغرب: </a:t>
            </a:r>
            <a:endParaRPr lang="fr-FR" sz="32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365382-BE3E-B78F-D14C-41DC882FE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 lnSpcReduction="10000"/>
          </a:bodyPr>
          <a:lstStyle/>
          <a:p>
            <a:pPr marL="0" indent="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None/>
            </a:pPr>
            <a:r>
              <a:rPr lang="ar-MA" sz="3600" kern="100" dirty="0">
                <a:solidFill>
                  <a:schemeClr val="accent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(  أنواع المناخات  السائدة بالمغرب: </a:t>
            </a:r>
          </a:p>
          <a:p>
            <a:pPr marL="0" indent="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None/>
            </a:pPr>
            <a:r>
              <a:rPr lang="ar-MA" sz="3600" kern="100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•مناخ متوسطي بالشمال: </a:t>
            </a:r>
            <a:r>
              <a:rPr lang="ar-MA" sz="3600" kern="1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يتميز باختلاف درجات الحرارة حسب الفصول والمناطق ،حيث يكون  </a:t>
            </a:r>
          </a:p>
          <a:p>
            <a:pPr marL="0" indent="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None/>
            </a:pPr>
            <a:r>
              <a:rPr lang="ar-MA" sz="3600" kern="1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فصل الشتاء  معتدل الحرارة وتساقطاته غير منتظمة، أما فصل الصيف فهو حار وجاف. </a:t>
            </a:r>
          </a:p>
          <a:p>
            <a:pPr marL="0" indent="0"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  <a:buNone/>
            </a:pPr>
            <a:r>
              <a:rPr lang="ar-MA" sz="3600" kern="100" dirty="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•مناخ صحراوي بالجنوب: </a:t>
            </a:r>
            <a:r>
              <a:rPr lang="ar-MA" sz="3600" kern="1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يمتاز بارتفاع درجات الحرارة وقلة الأمطار طيلة السنة، مع ارتفاع المدى الحراري. </a:t>
            </a:r>
          </a:p>
          <a:p>
            <a:pPr algn="r" rtl="1" fontAlgn="base">
              <a:lnSpc>
                <a:spcPct val="107000"/>
              </a:lnSpc>
              <a:spcAft>
                <a:spcPts val="1360"/>
              </a:spcAft>
              <a:buClr>
                <a:srgbClr val="70AD47"/>
              </a:buClr>
              <a:buSzPts val="1400"/>
            </a:pPr>
            <a:endParaRPr lang="fr-FR" sz="2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94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BAACEA-0069-6194-A5CB-B26AA3D42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D24304-66EF-C8F2-415A-D76782B01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2657"/>
            <a:ext cx="10123714" cy="957943"/>
          </a:xfrm>
        </p:spPr>
        <p:txBody>
          <a:bodyPr>
            <a:noAutofit/>
          </a:bodyPr>
          <a:lstStyle/>
          <a:p>
            <a:pPr marL="8890" indent="-6350" algn="ctr" rtl="1">
              <a:lnSpc>
                <a:spcPct val="107000"/>
              </a:lnSpc>
              <a:spcAft>
                <a:spcPts val="1195"/>
              </a:spcAft>
            </a:pPr>
            <a:r>
              <a:rPr lang="ar-MA" sz="40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خاتمـة: </a:t>
            </a:r>
            <a:endParaRPr lang="fr-FR" sz="40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D01132-3FE5-49C4-75EF-9FEB4D0C4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9"/>
            <a:ext cx="10210800" cy="5116285"/>
          </a:xfrm>
        </p:spPr>
        <p:txBody>
          <a:bodyPr>
            <a:normAutofit/>
          </a:bodyPr>
          <a:lstStyle/>
          <a:p>
            <a:pPr marL="0" indent="0" algn="ctr" rtl="1" fontAlgn="base">
              <a:lnSpc>
                <a:spcPct val="150000"/>
              </a:lnSpc>
              <a:spcAft>
                <a:spcPts val="1360"/>
              </a:spcAft>
              <a:buClr>
                <a:srgbClr val="70AD47"/>
              </a:buClr>
              <a:buSzPts val="1400"/>
              <a:buNone/>
            </a:pPr>
            <a:r>
              <a:rPr lang="ar-SA" sz="4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تختلف مناخات المغرب باختلاف العوامل المؤثرة فيها، مما ينعكس على الغطاء النباتي وجريان المياه.. </a:t>
            </a:r>
            <a:endParaRPr lang="fr-FR" sz="54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115894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Vert jaun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10</TotalTime>
  <Words>525</Words>
  <Application>Microsoft Office PowerPoint</Application>
  <PresentationFormat>Grand écran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Wingdings</vt:lpstr>
      <vt:lpstr>Cadrage</vt:lpstr>
      <vt:lpstr>المغرب مناخ متنوع الخصائص</vt:lpstr>
      <vt:lpstr>مقدمة</vt:lpstr>
      <vt:lpstr>1.  خصائص عناصر المناخ  في المغرب: </vt:lpstr>
      <vt:lpstr>1.  خصائص عناصر المناخ  في المغرب: </vt:lpstr>
      <vt:lpstr>1.  خصائص عناصر المناخ  في المغرب: </vt:lpstr>
      <vt:lpstr> 2( العوامل المؤثرة في  تنوع مناخات المغرب: </vt:lpstr>
      <vt:lpstr> 2( العوامل المؤثرة في  تنوع مناخات المغرب: </vt:lpstr>
      <vt:lpstr> خاتمـة: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hassan senhaji</dc:creator>
  <cp:lastModifiedBy>hassan senhaji</cp:lastModifiedBy>
  <cp:revision>2</cp:revision>
  <dcterms:created xsi:type="dcterms:W3CDTF">2024-12-31T16:55:29Z</dcterms:created>
  <dcterms:modified xsi:type="dcterms:W3CDTF">2024-12-31T17:07:03Z</dcterms:modified>
</cp:coreProperties>
</file>